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  <p:sldMasterId id="2147483688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86452" autoAdjust="0"/>
  </p:normalViewPr>
  <p:slideViewPr>
    <p:cSldViewPr>
      <p:cViewPr varScale="1">
        <p:scale>
          <a:sx n="112" d="100"/>
          <a:sy n="112" d="100"/>
        </p:scale>
        <p:origin x="120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11/1/2021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numb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A428B99-D0BB-4B7F-A30C-E347F02920DF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914400" y="1143000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3A72EA-95A4-4971-A611-08118360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C1F24-BFF2-4185-85BB-A0DFC365FC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D137B-59BC-486D-BF00-F2FFE59AC0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921E1-018C-46BC-A8C8-322A29403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660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77334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AD71E90-A095-4E69-9451-395CD82372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897A521-89BB-45E2-8829-2778F464A7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7A9A81-694D-4639-A4B6-89156A3472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46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7B6BB-4346-41AB-8BAF-8B6DEFB48F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322FD-6B4A-490F-ACE4-6D1F186204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B5B42-F45F-4D47-A4D6-D98ACFA3A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0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67ED070-8611-4D83-A3C6-478B6900305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914400" y="1143000"/>
            <a:ext cx="7315200" cy="4495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table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insert image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C16,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6" r:id="rId5"/>
    <p:sldLayoutId id="2147483680" r:id="rId6"/>
    <p:sldLayoutId id="2147483683" r:id="rId7"/>
    <p:sldLayoutId id="2147483681" r:id="rId8"/>
    <p:sldLayoutId id="2147483674" r:id="rId9"/>
    <p:sldLayoutId id="2147483687" r:id="rId10"/>
    <p:sldLayoutId id="2147483676" r:id="rId11"/>
    <p:sldLayoutId id="2147483675" r:id="rId12"/>
    <p:sldLayoutId id="2147483684" r:id="rId13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2022,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5" y="6321212"/>
            <a:ext cx="1228170" cy="2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5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Users, usability, and web design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2022, Mike Murach &amp; Associates, Inc.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 and CSS, 5th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C16,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FC3B-DDED-4B0C-B955-E1D71273A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desktop view of the Lands’ End home page</a:t>
            </a:r>
            <a:endParaRPr lang="en-US" dirty="0"/>
          </a:p>
        </p:txBody>
      </p:sp>
      <p:pic>
        <p:nvPicPr>
          <p:cNvPr id="8" name="Content Placeholder 7" descr="See slide title&#10;&#10;See page 503 in book">
            <a:extLst>
              <a:ext uri="{FF2B5EF4-FFF2-40B4-BE49-F238E27FC236}">
                <a16:creationId xmlns:a16="http://schemas.microsoft.com/office/drawing/2014/main" id="{1A702ADD-C16D-4A20-8FC7-47DFCAAE77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86" y="1143000"/>
            <a:ext cx="6760028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B127C-A9B6-47AC-8DB1-520B7C22E7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4F60-10CD-4D39-8A00-E823280720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234F-A3D0-4B6C-844B-1C96B82545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79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DA98-0975-4D25-B4A0-791709F6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mobile view of the Lands’ End home page</a:t>
            </a:r>
            <a:endParaRPr lang="en-US" dirty="0"/>
          </a:p>
        </p:txBody>
      </p:sp>
      <p:pic>
        <p:nvPicPr>
          <p:cNvPr id="8" name="Content Placeholder 7" descr="See slide title&#10;&#10;See page 503 in book">
            <a:extLst>
              <a:ext uri="{FF2B5EF4-FFF2-40B4-BE49-F238E27FC236}">
                <a16:creationId xmlns:a16="http://schemas.microsoft.com/office/drawing/2014/main" id="{57B3E772-C4E7-4626-B752-0E5D6A46D0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143000"/>
            <a:ext cx="268605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F654F-FD24-4414-B85C-7DEDD1B5E4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3109E-1420-43EA-8650-C96715F2595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C4DBF-BB37-4EBC-A5F6-029FBA5BC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50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C14F-382B-4E10-BF54-5E0E9B81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6557"/>
            <a:ext cx="7315200" cy="430887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essence of mobile-first design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A6EA9-8947-473B-829B-42F74F601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493" y="1143000"/>
            <a:ext cx="7391400" cy="990600"/>
          </a:xfrm>
        </p:spPr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 the mobile pages first.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Then, expand those designs for larger browsers.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0B23D-9841-4396-B96A-A120387E03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8BFF6-FB01-4FDB-ADD3-E7F8AEA6E0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560E-FC38-4411-AD1F-7AEE2D94E2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79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760E-9C29-40D4-B7CC-BE5976BCB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home page that tries to sell the site</a:t>
            </a:r>
            <a:endParaRPr lang="en-US" dirty="0"/>
          </a:p>
        </p:txBody>
      </p:sp>
      <p:pic>
        <p:nvPicPr>
          <p:cNvPr id="7" name="Content Placeholder 6" descr="See slide title&#10;&#10;See page 505 in book">
            <a:extLst>
              <a:ext uri="{FF2B5EF4-FFF2-40B4-BE49-F238E27FC236}">
                <a16:creationId xmlns:a16="http://schemas.microsoft.com/office/drawing/2014/main" id="{5D66ACE5-6930-451F-A3D2-56DCDDCB192B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20429"/>
            <a:ext cx="7315200" cy="46457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B8739-8197-40CA-B355-66FA9A4C76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26FDD-9710-449F-AB16-A352B457A7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C4057-A497-4D41-887A-1E653557D0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0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8F72-7906-42FF-A686-25DB1B64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668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guidelines for developing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effective home 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18064-36FF-4A80-B7E6-85F325540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7391400" cy="4648200"/>
          </a:xfrm>
        </p:spPr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Emphasize what your site offers that’s valuable and how your site differs from competing sites.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Emphasize the highest priority tasks of your site so users have a clear idea of what they can do.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welcome users to your site because that’s a waste of space.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Group items in the navigation areas so similar items are next to each other.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Only use icons for navigation if the users will readily recognize them.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 the home page so it is different from the other pages of the site.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include an active link to the home page on the home page.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29CDC-B052-4EC1-8824-E5611B91AC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4EFCA-F295-4B47-A907-238444370C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369BD-14E2-4502-B857-DCF6C17D0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23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0CA-36AA-478D-8CE4-ECBFEA60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guidelines (continued)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F065C-ED61-40ED-98FA-E7B5C7330D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8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Code the title element for the home page as the organization name, followed by a short description, and limit the title to 8 or fewer words and 64 or fewer characters.</a:t>
            </a:r>
          </a:p>
          <a:p>
            <a:pPr marL="457200" marR="0" lvl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8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your site provides shopping, include a link to the shopping cart on your home page.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9F9E6-C247-4D84-8BE6-E49A3FD430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EFB7E-6D5D-4ACD-8EEE-357BCB95B1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2EB2E-F425-4702-9E22-FD33F90A6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04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4F8B-CCA9-49B0-AE6B-CCB143E2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page with breadcrumbs and highlighted links</a:t>
            </a:r>
            <a:endParaRPr lang="en-US" dirty="0"/>
          </a:p>
        </p:txBody>
      </p:sp>
      <p:pic>
        <p:nvPicPr>
          <p:cNvPr id="7" name="Content Placeholder 6" descr="See slide title&#10;&#10;See page 507 in book">
            <a:extLst>
              <a:ext uri="{FF2B5EF4-FFF2-40B4-BE49-F238E27FC236}">
                <a16:creationId xmlns:a16="http://schemas.microsoft.com/office/drawing/2014/main" id="{D21D7023-ECE7-4E4C-AF0A-660E2B69A22B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60452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97F3F-2C74-439F-97ED-F8D14720FD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24130-AEF4-4A94-BE72-AE77D683CE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5A9C-6753-4A2A-AB72-88C504555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01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2C2D-CABB-49D0-88AF-395B9033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let the users know where they 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7D2DA-0B77-485C-BFE1-456F928D5A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Highlight the active links.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Make the heading for the page the same as the link that led to the page.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Provide breadcrumbs in this format: </a:t>
            </a:r>
          </a:p>
          <a:p>
            <a:pPr marL="342900" marR="274320">
              <a:spcBef>
                <a:spcPts val="0"/>
              </a:spcBef>
              <a:spcAft>
                <a:spcPts val="600"/>
              </a:spcAf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Homepage &gt; Dogs &gt; Traveling with Dogs.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0CA3C-F72A-4196-9CF4-3A3EF95D9C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7E1DD-0ED6-4598-94AD-00B52C9558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B9D3F-697C-4CA7-B7E6-CA48249DB2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16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D46F-422D-41F9-9A17-EE7E4AF2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Wasted space on a primary page</a:t>
            </a:r>
            <a:endParaRPr lang="en-US" dirty="0"/>
          </a:p>
        </p:txBody>
      </p:sp>
      <p:pic>
        <p:nvPicPr>
          <p:cNvPr id="7" name="Content Placeholder 6" descr="See slide title&#10;&#10;See page 509 in book">
            <a:extLst>
              <a:ext uri="{FF2B5EF4-FFF2-40B4-BE49-F238E27FC236}">
                <a16:creationId xmlns:a16="http://schemas.microsoft.com/office/drawing/2014/main" id="{F718C336-B443-49E4-8936-A895DE3D999E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1143000"/>
            <a:ext cx="448836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63FB7-6942-415B-A602-324BA34A8F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CF677-B735-4825-82D1-DEE054678B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98C5-2B05-4EFA-87C7-0164D549E4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83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D49A-997A-44DB-B546-A00AE320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Guidelines for the effective use of space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2EE3D-43B2-4C1C-B569-4A7C40501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Keep the header relatively small.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Prioritize the components for each page.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Give the most important components the primary locations.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D9018-A8CE-4A2C-AFC1-91F305FA03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8DCB6-7742-45E0-B0A2-FA409504D5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A5E59-B8C8-498A-9548-C41FEF9773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88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84BF-43AE-4738-B08D-F12F9A0C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805D7-C234-4409-B1C1-21DE0F433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 the usability guidelines that are in this chapter.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notion of usability and explain how the current website conventions contribute to usability.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primary principle for home-page design if you’re designing a small site for a relatively unknown company.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three ways to let the users of a website know where they are.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Describe the use of chunking.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 three guidelines for typography on a web page.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 three guidelines for web writing.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28323-A29B-4907-97BF-9771B58C1C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E09C6-0D67-4A2E-B01F-D68E4572DF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DD775-5261-4B1D-AB9E-CA50AA3E55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671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328-C34C-4AC6-8554-3AF8E9F5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home page that has been chunked</a:t>
            </a:r>
            <a:endParaRPr lang="en-US" dirty="0"/>
          </a:p>
        </p:txBody>
      </p:sp>
      <p:pic>
        <p:nvPicPr>
          <p:cNvPr id="8" name="Content Placeholder 7" descr="See slide title&#10;&#10;See page 511 in book">
            <a:extLst>
              <a:ext uri="{FF2B5EF4-FFF2-40B4-BE49-F238E27FC236}">
                <a16:creationId xmlns:a16="http://schemas.microsoft.com/office/drawing/2014/main" id="{5535DFA2-A4BB-45AD-854B-D41A5ECDD3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87"/>
          <a:stretch/>
        </p:blipFill>
        <p:spPr bwMode="auto">
          <a:xfrm>
            <a:off x="1143000" y="1028700"/>
            <a:ext cx="5002867" cy="4800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B05A4-7173-491A-A3C4-6FFCE523AE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0C51F-0307-4B25-A35B-57414ADB4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44E5-FC40-4F07-99EB-351A8CCF47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84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9631-6B9C-4441-B496-096D04D7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page that illustrates good graphics design </a:t>
            </a:r>
            <a:endParaRPr lang="en-US" dirty="0"/>
          </a:p>
        </p:txBody>
      </p:sp>
      <p:pic>
        <p:nvPicPr>
          <p:cNvPr id="8" name="Content Placeholder 7" descr="See slide title&#10;&#10;See page 513 in book">
            <a:extLst>
              <a:ext uri="{FF2B5EF4-FFF2-40B4-BE49-F238E27FC236}">
                <a16:creationId xmlns:a16="http://schemas.microsoft.com/office/drawing/2014/main" id="{4C1EBDBE-4F20-4825-86C2-E114A6F127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06" y="1143000"/>
            <a:ext cx="7172587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8B9B-403E-4C78-9A12-95FFCFA425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46E24-6FD7-47DE-B842-CA9E6088DE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0A9F-35DD-45CA-B28A-4421C97D24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38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9AA6-2EDC-42DE-A780-113743E0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 principles of graphics design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7B5B9-F56E-4305-A23B-6F2CEC79A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Alignment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means that related items on the page should line up with each other.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Proximity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means that related items should be close together.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Repetition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means that you should repeat some elements from page to page to give the pages continuity.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Contrast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is what draws your eye to the components on a web page. If everything is the same, nothing stands out.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74E4-D23E-4013-B276-3DE935D8CD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BB7AF-6652-410C-98AE-A7DCCDF24F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7242C-CA8E-42B4-B841-4A9C800052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606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F8F6-227F-4D04-B9FD-74C82336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Typographical guidelines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153A0-0611-478C-B3D6-ED80881723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a sans serif font in a size that’s large enough for easy reading.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Limit the line length of paragraphs to 65 characters.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dark text on a light background, and don’t use an image for the background.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center text and don’t justify text.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Don’t use reverse type (white type on a colored background) for text.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Avoid the use of all caps.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053CE-AAA3-493A-B24E-13029D6123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7BBB1-4FDE-4F54-8828-1697B0EBF4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CF7C1-A680-47E4-A5E9-7DFA227AB3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03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3327-00F2-40A8-88EF-27481A27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Writing that isn’t for the web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(177 words and 1041 characters)</a:t>
            </a:r>
            <a:endParaRPr lang="en-US" dirty="0"/>
          </a:p>
        </p:txBody>
      </p:sp>
      <p:pic>
        <p:nvPicPr>
          <p:cNvPr id="8" name="Content Placeholder 7" descr="See slide title&#10;&#10;See page 515 in book">
            <a:extLst>
              <a:ext uri="{FF2B5EF4-FFF2-40B4-BE49-F238E27FC236}">
                <a16:creationId xmlns:a16="http://schemas.microsoft.com/office/drawing/2014/main" id="{94141EFB-1613-48F7-9942-ED68DE5904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30479" y="1371600"/>
            <a:ext cx="6828112" cy="30604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7E19D-2F72-4E51-B400-7D2DFCD7B0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0AFD7-E326-4FEE-A540-7ECAEDF00CF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47813-68B0-46E5-A8E1-C54066A196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416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2845-A2E0-439A-B9BD-58CE768E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same copy, but written for the web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(135 words and 717 characters)</a:t>
            </a:r>
            <a:endParaRPr lang="en-US" dirty="0"/>
          </a:p>
        </p:txBody>
      </p:sp>
      <p:pic>
        <p:nvPicPr>
          <p:cNvPr id="8" name="Content Placeholder 7" descr="See slide title&#10;&#10;See page 515 in book">
            <a:extLst>
              <a:ext uri="{FF2B5EF4-FFF2-40B4-BE49-F238E27FC236}">
                <a16:creationId xmlns:a16="http://schemas.microsoft.com/office/drawing/2014/main" id="{39ECC117-4CDF-47D2-A88B-C4B4C31A17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20261" y="1371600"/>
            <a:ext cx="6160497" cy="3657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E92E3-A8CD-48DE-92CF-728EA3B90A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20E54-BE55-41B3-A4DD-7310A3ACF3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790C-4C1E-450D-B75F-6BD16648F6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651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5AA8-262E-4281-9BBE-47EA7417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writing guidelines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788DD-8E35-4E03-B138-3D50BCA041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fewer words.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Write in inverted pyramid style with the most important information first.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headings and subheadings to identify portions of the text.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bulleted lists and numbered lists to make information more accessible.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tables for tabular information.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Make the text for all links as explicit as possible.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5A098-234F-40E8-AAC0-3AD142991B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BDED3-7600-474E-A03D-DF29E8F32C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F28A7-C6EB-43E0-836D-6B22C0C33D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77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1224-64FB-4075-BD19-D0DC5FC4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website that is easy to use</a:t>
            </a:r>
            <a:endParaRPr lang="en-US" dirty="0"/>
          </a:p>
        </p:txBody>
      </p:sp>
      <p:pic>
        <p:nvPicPr>
          <p:cNvPr id="7" name="Content Placeholder 6" descr="See slide title&#10;&#10;See page 499 in book">
            <a:extLst>
              <a:ext uri="{FF2B5EF4-FFF2-40B4-BE49-F238E27FC236}">
                <a16:creationId xmlns:a16="http://schemas.microsoft.com/office/drawing/2014/main" id="{5D5343BA-5835-4846-9EDA-15582585BB24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6312788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AE873-B480-4717-A516-41F9E5290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8F5A8-12A2-405A-A18D-143F96D69A2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782AF-DA81-4D01-8819-042B6B7E15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94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2FB91-173C-4EF4-8CEB-492C18D9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website users want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964C3-43E1-4415-A156-4C45CDB0B4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find what they’re looking for as quickly and easily as possible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get the information or do the task that they want to do as quickly and easily as possible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7F9F9-DDEC-45A6-A58B-A94528242F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5332-871F-40FB-A618-B3A7901F06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BBDD0-F346-43FE-A73B-84932BF1F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82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D14A-B45C-497C-8544-8CCDA7EE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website users use a web 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48B46-F80F-44ED-8A47-328804EFF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They scan the page to find what they’re looking for or a link to what they’re looking for.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They don’t like to scroll.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they get frustrated, they leave.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They often click on links and buttons with the hope of finding what they’re looking for. 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They frequently click on the Back button when they don’t find it.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C924-4EA2-4043-BE73-108CEC5F75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75FD3-16DD-40E6-B06F-2C1CDB714B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D60F8-8EDD-4046-857F-CD182BE07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30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8430-C549-4532-BBC7-D7313173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Three guidelines for improving usability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7FE3A-812A-4BBB-805F-2788B1B28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Present all of the critical information “above the fold” so the user doesn’t have to scroll.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Group related items into separate components, and limit the number of components on each page.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Adhere to the current conventions for website usability.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27BE2-0B05-4C2D-84DC-FD2F1D579F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71EFC-A204-40A4-80DF-A9A76AD5A0F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D80A7-976B-4B41-ADE9-6988E11826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05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E511-7977-4271-A59D-BFF9BF8A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web page that illustrates some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 current website conventions</a:t>
            </a:r>
            <a:endParaRPr lang="en-US" dirty="0"/>
          </a:p>
        </p:txBody>
      </p:sp>
      <p:pic>
        <p:nvPicPr>
          <p:cNvPr id="7" name="Content Placeholder 6" descr="See slide title&#10;&#10;See page 501 in book">
            <a:extLst>
              <a:ext uri="{FF2B5EF4-FFF2-40B4-BE49-F238E27FC236}">
                <a16:creationId xmlns:a16="http://schemas.microsoft.com/office/drawing/2014/main" id="{A36D7591-70C6-4A58-9B0A-C7C74B73BE00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82913"/>
            <a:ext cx="683576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27D6C-CE41-4012-A10E-22671AF411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FAE91-7564-4F00-896A-B8BC16D669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611D-DAFC-453C-98FE-8CA8D8E7CC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23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07E8-8BF1-4ACD-9D34-7DA40B2C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 conventions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F1991-6731-4AA8-87C7-7FEBB5891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header consists of a logo, tag line, utilities, and a navigation bar.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tag line identifies what’s unique about the website.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navigation bar provides links that divide the site into sections.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utilities consist of links to useful but not primary information.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your site requires a search function, it should be in the header.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search function should consist of a large text box for the entry followed by a search button.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93A3B-749B-4019-A440-DA82DE1BCF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617D2-FB79-48E8-A1A5-30F8B20D319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03B4F-7B37-45DE-B0C2-343AE94B63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55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9560-3316-4DB3-930E-D29177EC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334"/>
            <a:ext cx="7315200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Navigation conventions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487C7-BF05-4CF0-A236-1F764449A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Underlined text is always a link.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Images that are close to short text phrases are clickable.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Short text phrases in columns are clickable.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 click on a cart symbol, you go to your shopping cart.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 click on the logo in the header, you go to the home page.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2F517-05C5-49DA-A07A-A5466459E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© 2022, Mike Murach &amp; Associates, Inc.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E0474-04F1-401A-9832-B2020DC7A6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Murach's HTML and CSS, 5th Edition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92D38-3EFF-4D16-ADF1-89B50B5672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C16, Slide </a:t>
            </a:r>
            <a:fld id="{BF5C1183-B085-4070-A402-C03A3F977D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0390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611E833D-05D0-4A5D-A09D-85733BEA6AAA}" vid="{7CAD4F6C-8ECE-45F7-A39E-93FAD23107B7}"/>
    </a:ext>
  </a:extLst>
</a:theme>
</file>

<file path=ppt/theme/theme2.xml><?xml version="1.0" encoding="utf-8"?>
<a:theme xmlns:a="http://schemas.openxmlformats.org/drawingml/2006/main" name="1_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slide template.potx" id="{4A2ABCEF-BE8E-4B25-BD44-EE3A87320AFC}" vid="{C051B12D-284B-4F9D-A3F7-0FFBB2E14AAB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81</TotalTime>
  <Words>1521</Words>
  <Application>Microsoft Office PowerPoint</Application>
  <PresentationFormat>On-screen Show (4:3)</PresentationFormat>
  <Paragraphs>195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Narrow</vt:lpstr>
      <vt:lpstr>Symbol</vt:lpstr>
      <vt:lpstr>Times New Roman</vt:lpstr>
      <vt:lpstr>Master slides_with_titles_logo</vt:lpstr>
      <vt:lpstr>1_Master slides_with_titles_logo</vt:lpstr>
      <vt:lpstr>Chapter 16</vt:lpstr>
      <vt:lpstr>Objectives</vt:lpstr>
      <vt:lpstr>A website that is easy to use</vt:lpstr>
      <vt:lpstr>What website users want</vt:lpstr>
      <vt:lpstr>How website users use a web page</vt:lpstr>
      <vt:lpstr>Three guidelines for improving usability</vt:lpstr>
      <vt:lpstr>A web page that illustrates some  of the current website conventions</vt:lpstr>
      <vt:lpstr>Header conventions</vt:lpstr>
      <vt:lpstr>Navigation conventions</vt:lpstr>
      <vt:lpstr>The desktop view of the Lands’ End home page</vt:lpstr>
      <vt:lpstr>The mobile view of the Lands’ End home page</vt:lpstr>
      <vt:lpstr>The essence of mobile-first design</vt:lpstr>
      <vt:lpstr>A home page that tries to sell the site</vt:lpstr>
      <vt:lpstr>9 guidelines for developing  an effective home page</vt:lpstr>
      <vt:lpstr>9 guidelines (continued)</vt:lpstr>
      <vt:lpstr>A page with breadcrumbs and highlighted links</vt:lpstr>
      <vt:lpstr>How to let the users know where they are</vt:lpstr>
      <vt:lpstr>Wasted space on a primary page</vt:lpstr>
      <vt:lpstr>Guidelines for the effective use of space</vt:lpstr>
      <vt:lpstr>A home page that has been chunked</vt:lpstr>
      <vt:lpstr>A page that illustrates good graphics design </vt:lpstr>
      <vt:lpstr>Four principles of graphics design</vt:lpstr>
      <vt:lpstr>Typographical guidelines</vt:lpstr>
      <vt:lpstr>Writing that isn’t for the web  (177 words and 1041 characters)</vt:lpstr>
      <vt:lpstr>The same copy, but written for the web  (135 words and 717 characters)</vt:lpstr>
      <vt:lpstr>Web writing guidelines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16</dc:title>
  <dc:creator>Mike Murach</dc:creator>
  <cp:lastModifiedBy>Anne Boehm</cp:lastModifiedBy>
  <cp:revision>4</cp:revision>
  <cp:lastPrinted>2016-01-14T23:03:16Z</cp:lastPrinted>
  <dcterms:created xsi:type="dcterms:W3CDTF">2021-10-28T18:24:43Z</dcterms:created>
  <dcterms:modified xsi:type="dcterms:W3CDTF">2021-11-01T22:57:45Z</dcterms:modified>
</cp:coreProperties>
</file>